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9" r:id="rId3"/>
    <p:sldId id="258" r:id="rId4"/>
    <p:sldId id="260" r:id="rId5"/>
    <p:sldId id="261" r:id="rId6"/>
    <p:sldId id="262" r:id="rId7"/>
    <p:sldId id="263" r:id="rId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7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8" d="100"/>
          <a:sy n="88" d="100"/>
        </p:scale>
        <p:origin x="-240" y="-7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543576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99074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398560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00638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63820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51796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49573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88363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64232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400665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163544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6/5/2024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xmlns="" val="22500291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7">
            <a:extLst>
              <a:ext uri="{FF2B5EF4-FFF2-40B4-BE49-F238E27FC236}">
                <a16:creationId xmlns:a16="http://schemas.microsoft.com/office/drawing/2014/main" xmlns="" id="{577D6B2E-37A3-429E-A37C-F30ED64872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9">
            <a:extLst>
              <a:ext uri="{FF2B5EF4-FFF2-40B4-BE49-F238E27FC236}">
                <a16:creationId xmlns:a16="http://schemas.microsoft.com/office/drawing/2014/main" xmlns=""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11">
            <a:extLst>
              <a:ext uri="{FF2B5EF4-FFF2-40B4-BE49-F238E27FC236}">
                <a16:creationId xmlns:a16="http://schemas.microsoft.com/office/drawing/2014/main" xmlns="" id="{FA33EEAE-15D5-4119-8C1E-89D943F911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13">
            <a:extLst>
              <a:ext uri="{FF2B5EF4-FFF2-40B4-BE49-F238E27FC236}">
                <a16:creationId xmlns:a16="http://schemas.microsoft.com/office/drawing/2014/main" xmlns=""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15">
            <a:extLst>
              <a:ext uri="{FF2B5EF4-FFF2-40B4-BE49-F238E27FC236}">
                <a16:creationId xmlns:a16="http://schemas.microsoft.com/office/drawing/2014/main" xmlns="" id="{1064D5D5-227B-4F66-9AEA-46F570E793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17">
            <a:extLst>
              <a:ext uri="{FF2B5EF4-FFF2-40B4-BE49-F238E27FC236}">
                <a16:creationId xmlns:a16="http://schemas.microsoft.com/office/drawing/2014/main" xmlns="" id="{646B67A4-D328-4747-A82B-65E84FA463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19">
            <a:extLst>
              <a:ext uri="{FF2B5EF4-FFF2-40B4-BE49-F238E27FC236}">
                <a16:creationId xmlns:a16="http://schemas.microsoft.com/office/drawing/2014/main" xmlns=""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765002" y="818984"/>
            <a:ext cx="7984698" cy="1853472"/>
          </a:xfrm>
        </p:spPr>
        <p:txBody>
          <a:bodyPr>
            <a:noAutofit/>
          </a:bodyPr>
          <a:lstStyle/>
          <a:p>
            <a:pPr algn="l"/>
            <a:r>
              <a:rPr lang="en-GB" sz="7800" dirty="0">
                <a:solidFill>
                  <a:srgbClr val="FFFFFF"/>
                </a:solidFill>
                <a:latin typeface="Constantia"/>
              </a:rPr>
              <a:t>Circular economy</a:t>
            </a:r>
            <a:endParaRPr lang="en-GB" sz="7800">
              <a:solidFill>
                <a:srgbClr val="FFFFFF"/>
              </a:solidFill>
              <a:latin typeface="Constantia"/>
              <a:cs typeface="Calibri Light"/>
            </a:endParaRPr>
          </a:p>
        </p:txBody>
      </p:sp>
      <p:sp>
        <p:nvSpPr>
          <p:cNvPr id="68" name="Rectangle 21">
            <a:extLst>
              <a:ext uri="{FF2B5EF4-FFF2-40B4-BE49-F238E27FC236}">
                <a16:creationId xmlns:a16="http://schemas.microsoft.com/office/drawing/2014/main" xmlns="" id="{8C516CC8-80AC-446C-A56E-9F54B72104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284267" y="4618614"/>
            <a:ext cx="5642326" cy="989706"/>
          </a:xfrm>
        </p:spPr>
        <p:txBody>
          <a:bodyPr vert="horz" lIns="91440" tIns="45720" rIns="91440" bIns="45720" rtlCol="0" anchor="t">
            <a:normAutofit/>
          </a:bodyPr>
          <a:lstStyle/>
          <a:p>
            <a:pPr algn="l"/>
            <a:r>
              <a:rPr lang="en-GB" sz="4600" dirty="0">
                <a:solidFill>
                  <a:srgbClr val="FFFFFF"/>
                </a:solidFill>
                <a:latin typeface="Candara"/>
                <a:ea typeface="Cambria"/>
                <a:cs typeface="Calibri"/>
              </a:rPr>
              <a:t>Apetrei Maia Teodora</a:t>
            </a:r>
          </a:p>
        </p:txBody>
      </p:sp>
      <p:pic>
        <p:nvPicPr>
          <p:cNvPr id="12" name="Picture 11" descr="logosbeneficaireserasmusleft_en"/>
          <p:cNvPicPr/>
          <p:nvPr/>
        </p:nvPicPr>
        <p:blipFill>
          <a:blip r:embed="rId2" cstate="print"/>
          <a:srcRect l="26543" r="2606"/>
          <a:stretch>
            <a:fillRect/>
          </a:stretch>
        </p:blipFill>
        <p:spPr bwMode="auto">
          <a:xfrm>
            <a:off x="0" y="0"/>
            <a:ext cx="2640330" cy="824329"/>
          </a:xfrm>
          <a:prstGeom prst="rect">
            <a:avLst/>
          </a:prstGeom>
          <a:noFill/>
          <a:ln w="9525">
            <a:noFill/>
            <a:miter lim="800000"/>
            <a:headEnd/>
            <a:tailEnd/>
          </a:ln>
        </p:spPr>
      </p:pic>
    </p:spTree>
    <p:extLst>
      <p:ext uri="{BB962C8B-B14F-4D97-AF65-F5344CB8AC3E}">
        <p14:creationId xmlns:p14="http://schemas.microsoft.com/office/powerpoint/2010/main" xmlns=""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77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xmlns="" id="{0C11EE39-B49B-49CB-883D-76AEA7195554}"/>
              </a:ext>
            </a:extLst>
          </p:cNvPr>
          <p:cNvPicPr>
            <a:picLocks noGrp="1" noChangeAspect="1"/>
          </p:cNvPicPr>
          <p:nvPr>
            <p:ph idx="1"/>
          </p:nvPr>
        </p:nvPicPr>
        <p:blipFill>
          <a:blip r:embed="rId2" cstate="print"/>
          <a:stretch>
            <a:fillRect/>
          </a:stretch>
        </p:blipFill>
        <p:spPr>
          <a:xfrm>
            <a:off x="643467" y="811785"/>
            <a:ext cx="10905066" cy="5234430"/>
          </a:xfrm>
          <a:prstGeom prst="rect">
            <a:avLst/>
          </a:prstGeom>
        </p:spPr>
      </p:pic>
    </p:spTree>
    <p:extLst>
      <p:ext uri="{BB962C8B-B14F-4D97-AF65-F5344CB8AC3E}">
        <p14:creationId xmlns:p14="http://schemas.microsoft.com/office/powerpoint/2010/main" xmlns="" val="391178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3">
            <a:extLst>
              <a:ext uri="{FF2B5EF4-FFF2-40B4-BE49-F238E27FC236}">
                <a16:creationId xmlns:a16="http://schemas.microsoft.com/office/drawing/2014/main" xmlns="" id="{6BF89811-EF86-4F24-8973-3749C8FBCF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5">
            <a:extLst>
              <a:ext uri="{FF2B5EF4-FFF2-40B4-BE49-F238E27FC236}">
                <a16:creationId xmlns:a16="http://schemas.microsoft.com/office/drawing/2014/main" xmlns="" id="{C77639EA-C9D1-44CA-BBC0-30625E7CDBB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0"/>
            <a:ext cx="12191996" cy="6858000"/>
            <a:chOff x="1" y="0"/>
            <a:chExt cx="12191996" cy="6858000"/>
          </a:xfrm>
        </p:grpSpPr>
        <p:sp useBgFill="1">
          <p:nvSpPr>
            <p:cNvPr id="47" name="Rectangle 46">
              <a:extLst>
                <a:ext uri="{FF2B5EF4-FFF2-40B4-BE49-F238E27FC236}">
                  <a16:creationId xmlns:a16="http://schemas.microsoft.com/office/drawing/2014/main" xmlns="" id="{E4CB3E84-719D-44B6-A2F1-15E226F2ED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43" name="Rectangle 47">
              <a:extLst>
                <a:ext uri="{FF2B5EF4-FFF2-40B4-BE49-F238E27FC236}">
                  <a16:creationId xmlns:a16="http://schemas.microsoft.com/office/drawing/2014/main" xmlns="" id="{FEDE45E2-0D26-42CE-B95F-81CE7BD3E2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xmlns="" id="{A827F5B6-2187-4948-BD06-78AAA7B924DC}"/>
              </a:ext>
            </a:extLst>
          </p:cNvPr>
          <p:cNvSpPr>
            <a:spLocks noGrp="1"/>
          </p:cNvSpPr>
          <p:nvPr>
            <p:ph type="title"/>
          </p:nvPr>
        </p:nvSpPr>
        <p:spPr>
          <a:xfrm>
            <a:off x="131021" y="436249"/>
            <a:ext cx="5803202" cy="4686245"/>
          </a:xfrm>
        </p:spPr>
        <p:txBody>
          <a:bodyPr vert="horz" lIns="91440" tIns="45720" rIns="91440" bIns="45720" rtlCol="0" anchor="b">
            <a:normAutofit/>
          </a:bodyPr>
          <a:lstStyle/>
          <a:p>
            <a:pPr marL="285750" indent="-285750"/>
            <a:r>
              <a:rPr lang="en-US" sz="2200" dirty="0"/>
              <a:t>    </a:t>
            </a:r>
            <a:r>
              <a:rPr lang="en-US" sz="2200" dirty="0">
                <a:latin typeface="Calibri Light"/>
                <a:ea typeface="Microsoft JhengHei"/>
                <a:cs typeface="Calibri Light"/>
              </a:rPr>
              <a:t>    </a:t>
            </a:r>
            <a:r>
              <a:rPr lang="en-US" sz="2400" dirty="0">
                <a:solidFill>
                  <a:srgbClr val="050733"/>
                </a:solidFill>
                <a:latin typeface="Corbel"/>
                <a:ea typeface="Microsoft JhengHei"/>
              </a:rPr>
              <a:t>The circular economy is a model of production and consumption that involves sharing, reusing, repairing, renovating and recycling existing materials and products as much as possible. In this way, the product life cycle is extended. In practice, this involves minimizing waste. When a product reaches the end of its life, the materials from which it is made are kept in the economy whenever possible. They can be used again and again, thus creating additional value.</a:t>
            </a:r>
            <a:r>
              <a:rPr lang="en-US" sz="2400" dirty="0">
                <a:solidFill>
                  <a:srgbClr val="050733"/>
                </a:solidFill>
                <a:latin typeface="Corbel"/>
                <a:ea typeface="+mj-lt"/>
                <a:cs typeface="+mj-lt"/>
              </a:rPr>
              <a:t/>
            </a:r>
            <a:br>
              <a:rPr lang="en-US" sz="2400" dirty="0">
                <a:solidFill>
                  <a:srgbClr val="050733"/>
                </a:solidFill>
                <a:latin typeface="Corbel"/>
                <a:ea typeface="+mj-lt"/>
                <a:cs typeface="+mj-lt"/>
              </a:rPr>
            </a:br>
            <a:endParaRPr lang="en-US" sz="2400">
              <a:solidFill>
                <a:srgbClr val="050733"/>
              </a:solidFill>
              <a:latin typeface="Corbel"/>
              <a:ea typeface="Microsoft JhengHei"/>
              <a:cs typeface="Calibri Light"/>
            </a:endParaRPr>
          </a:p>
        </p:txBody>
      </p:sp>
      <p:sp>
        <p:nvSpPr>
          <p:cNvPr id="50" name="Freeform: Shape 49">
            <a:extLst>
              <a:ext uri="{FF2B5EF4-FFF2-40B4-BE49-F238E27FC236}">
                <a16:creationId xmlns:a16="http://schemas.microsoft.com/office/drawing/2014/main" xmlns="" id="{19419667-6EB3-488D-8BD4-9D972AC110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Chart, sunburst chart&#10;&#10;Description automatically generated">
            <a:extLst>
              <a:ext uri="{FF2B5EF4-FFF2-40B4-BE49-F238E27FC236}">
                <a16:creationId xmlns:a16="http://schemas.microsoft.com/office/drawing/2014/main" xmlns="" id="{66818665-0B05-4361-9A0C-AF16208C5B11}"/>
              </a:ext>
            </a:extLst>
          </p:cNvPr>
          <p:cNvPicPr>
            <a:picLocks noChangeAspect="1"/>
          </p:cNvPicPr>
          <p:nvPr/>
        </p:nvPicPr>
        <p:blipFill rotWithShape="1">
          <a:blip r:embed="rId2" cstate="print"/>
          <a:srcRect l="18022" r="14892" b="1"/>
          <a:stretch/>
        </p:blipFill>
        <p:spPr>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ln w="203200">
            <a:noFill/>
          </a:ln>
        </p:spPr>
      </p:pic>
      <p:sp>
        <p:nvSpPr>
          <p:cNvPr id="3" name="TextBox 2">
            <a:extLst>
              <a:ext uri="{FF2B5EF4-FFF2-40B4-BE49-F238E27FC236}">
                <a16:creationId xmlns:a16="http://schemas.microsoft.com/office/drawing/2014/main" xmlns="" id="{08F85DD0-2B88-4A32-82D9-1511FD34E3DC}"/>
              </a:ext>
            </a:extLst>
          </p:cNvPr>
          <p:cNvSpPr txBox="1"/>
          <p:nvPr/>
        </p:nvSpPr>
        <p:spPr>
          <a:xfrm>
            <a:off x="130314" y="4879008"/>
            <a:ext cx="7436676" cy="2425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ct val="0"/>
              </a:spcBef>
            </a:pPr>
            <a:r>
              <a:rPr lang="en-US" sz="2400" dirty="0">
                <a:latin typeface="Corbel"/>
                <a:cs typeface="Calibri"/>
              </a:rPr>
              <a:t>     </a:t>
            </a:r>
            <a:r>
              <a:rPr lang="en-US" sz="2400" dirty="0">
                <a:latin typeface="Corbel"/>
                <a:ea typeface="Microsoft JhengHei"/>
                <a:cs typeface="Calibri"/>
              </a:rPr>
              <a:t>    </a:t>
            </a:r>
            <a:r>
              <a:rPr lang="en-US" sz="2400" dirty="0">
                <a:solidFill>
                  <a:srgbClr val="050733"/>
                </a:solidFill>
                <a:latin typeface="Corbel"/>
                <a:ea typeface="Microsoft JhengHei"/>
                <a:cs typeface="Calibri"/>
              </a:rPr>
              <a:t>Most linear  economy businesses take a natural </a:t>
            </a:r>
          </a:p>
          <a:p>
            <a:pPr marL="285750" indent="-285750">
              <a:lnSpc>
                <a:spcPct val="90000"/>
              </a:lnSpc>
              <a:spcBef>
                <a:spcPct val="0"/>
              </a:spcBef>
            </a:pPr>
            <a:r>
              <a:rPr lang="en-US" sz="2400" dirty="0">
                <a:solidFill>
                  <a:srgbClr val="050733"/>
                </a:solidFill>
                <a:latin typeface="Corbel"/>
                <a:ea typeface="Microsoft JhengHei"/>
                <a:cs typeface="Calibri"/>
              </a:rPr>
              <a:t>    resource and turn it into a product which is ultimately destined to become waste because of the way it has been designed and made. This process is often sumarized by "take, make, waste".</a:t>
            </a:r>
            <a:endParaRPr lang="en-US" sz="2400">
              <a:solidFill>
                <a:srgbClr val="050733"/>
              </a:solidFill>
              <a:latin typeface="Corbel"/>
              <a:ea typeface="Microsoft JhengHei"/>
              <a:cs typeface="+mn-lt"/>
            </a:endParaRPr>
          </a:p>
          <a:p>
            <a:pPr>
              <a:lnSpc>
                <a:spcPct val="90000"/>
              </a:lnSpc>
              <a:spcBef>
                <a:spcPct val="0"/>
              </a:spcBef>
            </a:pPr>
            <a:endParaRPr lang="en-US" sz="2400" dirty="0">
              <a:solidFill>
                <a:srgbClr val="050733"/>
              </a:solidFill>
              <a:ea typeface="+mn-lt"/>
              <a:cs typeface="+mn-lt"/>
            </a:endParaRPr>
          </a:p>
          <a:p>
            <a:pPr algn="l"/>
            <a:endParaRPr lang="en-GB" sz="2200" dirty="0">
              <a:cs typeface="Calibri"/>
            </a:endParaRPr>
          </a:p>
        </p:txBody>
      </p:sp>
    </p:spTree>
    <p:extLst>
      <p:ext uri="{BB962C8B-B14F-4D97-AF65-F5344CB8AC3E}">
        <p14:creationId xmlns:p14="http://schemas.microsoft.com/office/powerpoint/2010/main" xmlns="" val="2804591853"/>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xmlns="" id="{1FEC590B-3306-47E9-BD67-97F3F76169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88952" cy="6858000"/>
            <a:chOff x="651279" y="598259"/>
            <a:chExt cx="10889442" cy="5680742"/>
          </a:xfrm>
        </p:grpSpPr>
        <p:sp>
          <p:nvSpPr>
            <p:cNvPr id="29" name="Color">
              <a:extLst>
                <a:ext uri="{FF2B5EF4-FFF2-40B4-BE49-F238E27FC236}">
                  <a16:creationId xmlns:a16="http://schemas.microsoft.com/office/drawing/2014/main" xmlns="" id="{54F87DBC-E43C-4CE4-A8C5-61E3D6819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xmlns="" id="{CD39A88A-7F84-4ACA-877B-E28BC26CD8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xmlns="" id="{A47AAF5E-1692-48C9-98FB-6432BF0BC4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24" y="0"/>
            <a:ext cx="12188952" cy="6858000"/>
            <a:chOff x="0" y="0"/>
            <a:chExt cx="12188952" cy="6858000"/>
          </a:xfrm>
        </p:grpSpPr>
        <p:sp>
          <p:nvSpPr>
            <p:cNvPr id="33" name="Freeform: Shape 32">
              <a:extLst>
                <a:ext uri="{FF2B5EF4-FFF2-40B4-BE49-F238E27FC236}">
                  <a16:creationId xmlns:a16="http://schemas.microsoft.com/office/drawing/2014/main" xmlns="" id="{5F36A26D-E71D-4663-B197-8B7BFA37A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xmlns="" id="{8A821CEB-DA96-4952-93B9-81F9C42BA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xmlns="" id="{18C8EDE0-D69B-4F65-9AB7-DDE7EAD78E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xmlns="" id="{546F0982-BF10-4BF6-842A-F631654FF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xmlns="" id="{2B313509-2128-42CA-81B6-C9EC23E44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xmlns="" id="{1589188C-E06E-4F8A-BDD1-02ADF1408F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xmlns="" id="{6B4E610F-FCD0-483F-B9F2-6DF2C28FE8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xmlns="" id="{D2EFEF14-D536-4542-80B1-5A958BB08195}"/>
              </a:ext>
            </a:extLst>
          </p:cNvPr>
          <p:cNvSpPr>
            <a:spLocks noGrp="1"/>
          </p:cNvSpPr>
          <p:nvPr>
            <p:ph type="title"/>
          </p:nvPr>
        </p:nvSpPr>
        <p:spPr>
          <a:xfrm>
            <a:off x="314839" y="920351"/>
            <a:ext cx="11574404" cy="5473899"/>
          </a:xfrm>
        </p:spPr>
        <p:txBody>
          <a:bodyPr vert="horz" lIns="91440" tIns="45720" rIns="91440" bIns="45720" rtlCol="0" anchor="b">
            <a:noAutofit/>
          </a:bodyPr>
          <a:lstStyle/>
          <a:p>
            <a:pPr algn="ctr"/>
            <a:r>
              <a:rPr lang="en-US" sz="3000" kern="1200" dirty="0">
                <a:solidFill>
                  <a:schemeClr val="bg1"/>
                </a:solidFill>
                <a:latin typeface="+mj-lt"/>
                <a:ea typeface="+mj-ea"/>
                <a:cs typeface="+mj-cs"/>
              </a:rPr>
              <a:t>The circular economy is a framework of three principles, driven by design: Eliminate waste and pollution, Keep products and materials in use and Regenerate natural systems. It is based increasingly on renewable energy and materials, and it is accelerated by digital innovation. It is a resilient, distributed, diverse, and inclusive economic model. The circular economy is an economic concept often linked to the sustainable development, provision of the Sustainable Development Goals and the green economy but which goes further than the latter. Indeed, rather than only think to reduce the ecological and environmental impact of the industries and the amount of waste, it aims to transform our economy into one that is regenerative</a:t>
            </a:r>
            <a:r>
              <a:rPr lang="en-US" sz="3000" dirty="0">
                <a:solidFill>
                  <a:schemeClr val="bg1"/>
                </a:solidFill>
              </a:rPr>
              <a:t>.</a:t>
            </a:r>
            <a:r>
              <a:rPr lang="en-US" sz="3000" kern="1200" dirty="0">
                <a:solidFill>
                  <a:schemeClr val="bg1"/>
                </a:solidFill>
                <a:latin typeface="+mj-lt"/>
                <a:ea typeface="+mj-ea"/>
                <a:cs typeface="+mj-cs"/>
              </a:rPr>
              <a:t> In other words, the goal is to make the economy as circular as possible</a:t>
            </a:r>
            <a:r>
              <a:rPr lang="en-US" sz="3000" dirty="0">
                <a:solidFill>
                  <a:schemeClr val="bg1"/>
                </a:solidFill>
              </a:rPr>
              <a:t>,</a:t>
            </a:r>
            <a:r>
              <a:rPr lang="en-US" sz="3000" kern="1200" dirty="0">
                <a:solidFill>
                  <a:schemeClr val="bg1"/>
                </a:solidFill>
                <a:latin typeface="+mj-lt"/>
                <a:ea typeface="+mj-ea"/>
                <a:cs typeface="+mj-cs"/>
              </a:rPr>
              <a:t> by thinking to new processes and solutions for the optimization of resources, decoupling reliance on finite resources</a:t>
            </a:r>
            <a:r>
              <a:rPr lang="en-US" sz="3000" dirty="0">
                <a:solidFill>
                  <a:schemeClr val="bg1"/>
                </a:solidFill>
              </a:rPr>
              <a:t>.</a:t>
            </a:r>
            <a:endParaRPr lang="en-US" sz="3000" kern="1200" baseline="30000">
              <a:solidFill>
                <a:schemeClr val="bg1"/>
              </a:solidFill>
              <a:latin typeface="+mj-lt"/>
              <a:cs typeface="Calibri Light"/>
            </a:endParaRPr>
          </a:p>
        </p:txBody>
      </p:sp>
    </p:spTree>
    <p:extLst>
      <p:ext uri="{BB962C8B-B14F-4D97-AF65-F5344CB8AC3E}">
        <p14:creationId xmlns:p14="http://schemas.microsoft.com/office/powerpoint/2010/main" xmlns="" val="392124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264D464-898B-4908-88FD-33A83D6ED6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BF8B6ED-1487-4A1A-B0DB-C2EE30FE04BF}"/>
              </a:ext>
            </a:extLst>
          </p:cNvPr>
          <p:cNvSpPr>
            <a:spLocks noGrp="1"/>
          </p:cNvSpPr>
          <p:nvPr>
            <p:ph type="title"/>
          </p:nvPr>
        </p:nvSpPr>
        <p:spPr>
          <a:xfrm>
            <a:off x="595244" y="608082"/>
            <a:ext cx="10316595" cy="1477480"/>
          </a:xfrm>
        </p:spPr>
        <p:txBody>
          <a:bodyPr>
            <a:normAutofit/>
          </a:bodyPr>
          <a:lstStyle/>
          <a:p>
            <a:r>
              <a:rPr lang="en-GB" sz="4000" b="1" dirty="0">
                <a:solidFill>
                  <a:schemeClr val="bg1"/>
                </a:solidFill>
                <a:latin typeface="Lucida Sans Unicode"/>
                <a:cs typeface="Times"/>
              </a:rPr>
              <a:t>The Principles Of The Circular Economy</a:t>
            </a:r>
            <a:endParaRPr lang="en-US" sz="4000">
              <a:solidFill>
                <a:schemeClr val="bg1"/>
              </a:solidFill>
              <a:latin typeface="Lucida Sans Unicode"/>
              <a:cs typeface="Times"/>
            </a:endParaRPr>
          </a:p>
          <a:p>
            <a:endParaRPr lang="en-GB" sz="4000" dirty="0">
              <a:solidFill>
                <a:schemeClr val="bg1"/>
              </a:solidFill>
              <a:cs typeface="Calibri Light"/>
            </a:endParaRPr>
          </a:p>
        </p:txBody>
      </p:sp>
      <p:sp>
        <p:nvSpPr>
          <p:cNvPr id="10" name="Freeform: Shape 9">
            <a:extLst>
              <a:ext uri="{FF2B5EF4-FFF2-40B4-BE49-F238E27FC236}">
                <a16:creationId xmlns:a16="http://schemas.microsoft.com/office/drawing/2014/main" xmlns=""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xmlns=""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A923DD3E-7B28-40C3-BA13-105C4DF7F850}"/>
              </a:ext>
            </a:extLst>
          </p:cNvPr>
          <p:cNvSpPr>
            <a:spLocks noGrp="1"/>
          </p:cNvSpPr>
          <p:nvPr>
            <p:ph idx="1"/>
          </p:nvPr>
        </p:nvSpPr>
        <p:spPr>
          <a:xfrm>
            <a:off x="495853" y="1834942"/>
            <a:ext cx="8375373" cy="4905238"/>
          </a:xfrm>
        </p:spPr>
        <p:txBody>
          <a:bodyPr vert="horz" lIns="91440" tIns="45720" rIns="91440" bIns="45720" rtlCol="0" anchor="t">
            <a:normAutofit/>
          </a:bodyPr>
          <a:lstStyle/>
          <a:p>
            <a:pPr marL="0" indent="0">
              <a:buNone/>
            </a:pPr>
            <a:r>
              <a:rPr lang="en-GB" sz="3200" dirty="0">
                <a:latin typeface="Malgun Gothic"/>
                <a:ea typeface="+mn-lt"/>
                <a:cs typeface="+mn-lt"/>
              </a:rPr>
              <a:t>At its core, a circular economy model has the intention of designing out waste. In fact, a circular economy is based on the idea that there is no such thing as waste. In order to achieve this,  products are designed to last (good quality materials are used) and optimized for a cycle of disassembly and reuse that will make it easier to handle and transform or renew them.</a:t>
            </a:r>
            <a:endParaRPr lang="en-GB" sz="3200" dirty="0">
              <a:latin typeface="Malgun Gothic"/>
              <a:ea typeface="Malgun Gothic"/>
            </a:endParaRPr>
          </a:p>
        </p:txBody>
      </p:sp>
      <p:sp>
        <p:nvSpPr>
          <p:cNvPr id="14" name="Freeform: Shape 13">
            <a:extLst>
              <a:ext uri="{FF2B5EF4-FFF2-40B4-BE49-F238E27FC236}">
                <a16:creationId xmlns:a16="http://schemas.microsoft.com/office/drawing/2014/main" xmlns=""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247632983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4F341851-ABAE-4DA8-98F3-2F6A12AD40ED}"/>
              </a:ext>
            </a:extLst>
          </p:cNvPr>
          <p:cNvSpPr>
            <a:spLocks noGrp="1"/>
          </p:cNvSpPr>
          <p:nvPr>
            <p:ph idx="1"/>
          </p:nvPr>
        </p:nvSpPr>
        <p:spPr>
          <a:xfrm>
            <a:off x="1653363" y="2021664"/>
            <a:ext cx="9864160" cy="4461299"/>
          </a:xfrm>
        </p:spPr>
        <p:txBody>
          <a:bodyPr vert="horz" lIns="91440" tIns="45720" rIns="91440" bIns="45720" rtlCol="0" anchor="t">
            <a:noAutofit/>
          </a:bodyPr>
          <a:lstStyle/>
          <a:p>
            <a:pPr marL="0" indent="0" algn="just">
              <a:buNone/>
            </a:pPr>
            <a:r>
              <a:rPr lang="en-GB" sz="3900" dirty="0">
                <a:latin typeface="Malgun Gothic"/>
                <a:ea typeface="+mn-lt"/>
                <a:cs typeface="+mn-lt"/>
              </a:rPr>
              <a:t>In the end, these tight product cycles differentiate the circular economy model apart from disposal and recycling, where large amounts of embedded energy and </a:t>
            </a:r>
            <a:r>
              <a:rPr lang="en-GB" sz="3900" dirty="0" err="1">
                <a:latin typeface="Malgun Gothic"/>
                <a:ea typeface="+mn-lt"/>
                <a:cs typeface="+mn-lt"/>
              </a:rPr>
              <a:t>labor</a:t>
            </a:r>
            <a:r>
              <a:rPr lang="en-GB" sz="3900" dirty="0">
                <a:latin typeface="Malgun Gothic"/>
                <a:ea typeface="+mn-lt"/>
                <a:cs typeface="+mn-lt"/>
              </a:rPr>
              <a:t> are lost. The ultimate goal is to preserve and enhance natural capital by controlling finite stocks and balancing renewable resources flows.</a:t>
            </a:r>
            <a:endParaRPr lang="en-GB" sz="3900">
              <a:latin typeface="Malgun Gothic"/>
              <a:ea typeface="Malgun Gothic"/>
              <a:cs typeface="Calibri" panose="020F0502020204030204"/>
            </a:endParaRPr>
          </a:p>
        </p:txBody>
      </p:sp>
    </p:spTree>
    <p:extLst>
      <p:ext uri="{BB962C8B-B14F-4D97-AF65-F5344CB8AC3E}">
        <p14:creationId xmlns:p14="http://schemas.microsoft.com/office/powerpoint/2010/main" xmlns="" val="327404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xmlns=""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A3C9041-CD60-4113-BEF1-830069F18D77}"/>
              </a:ext>
            </a:extLst>
          </p:cNvPr>
          <p:cNvSpPr>
            <a:spLocks noGrp="1"/>
          </p:cNvSpPr>
          <p:nvPr>
            <p:ph type="title"/>
          </p:nvPr>
        </p:nvSpPr>
        <p:spPr>
          <a:xfrm>
            <a:off x="645065" y="1463040"/>
            <a:ext cx="3796306" cy="2690949"/>
          </a:xfrm>
        </p:spPr>
        <p:txBody>
          <a:bodyPr anchor="t">
            <a:normAutofit/>
          </a:bodyPr>
          <a:lstStyle/>
          <a:p>
            <a:r>
              <a:rPr lang="en-GB" sz="4800">
                <a:cs typeface="Calibri Light"/>
              </a:rPr>
              <a:t>Benefits</a:t>
            </a:r>
            <a:endParaRPr lang="en-GB" sz="4800"/>
          </a:p>
        </p:txBody>
      </p:sp>
      <p:grpSp>
        <p:nvGrpSpPr>
          <p:cNvPr id="56" name="Group 55">
            <a:extLst>
              <a:ext uri="{FF2B5EF4-FFF2-40B4-BE49-F238E27FC236}">
                <a16:creationId xmlns:a16="http://schemas.microsoft.com/office/drawing/2014/main" xmlns=""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09667" y="4415246"/>
            <a:ext cx="11982332" cy="2087795"/>
            <a:chOff x="143163" y="5763486"/>
            <a:chExt cx="11982332" cy="739555"/>
          </a:xfrm>
        </p:grpSpPr>
        <p:sp>
          <p:nvSpPr>
            <p:cNvPr id="57" name="Rectangle 56">
              <a:extLst>
                <a:ext uri="{FF2B5EF4-FFF2-40B4-BE49-F238E27FC236}">
                  <a16:creationId xmlns:a16="http://schemas.microsoft.com/office/drawing/2014/main" xmlns=""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xmlns=""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xmlns=""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6678E49-8353-436D-B9E9-524E197C0EE8}"/>
              </a:ext>
            </a:extLst>
          </p:cNvPr>
          <p:cNvSpPr>
            <a:spLocks noGrp="1"/>
          </p:cNvSpPr>
          <p:nvPr>
            <p:ph idx="1"/>
          </p:nvPr>
        </p:nvSpPr>
        <p:spPr>
          <a:xfrm>
            <a:off x="5248892" y="925479"/>
            <a:ext cx="6247886" cy="5344692"/>
          </a:xfrm>
        </p:spPr>
        <p:txBody>
          <a:bodyPr vert="horz" lIns="91440" tIns="45720" rIns="91440" bIns="45720" rtlCol="0" anchor="t">
            <a:normAutofit fontScale="62500" lnSpcReduction="20000"/>
          </a:bodyPr>
          <a:lstStyle/>
          <a:p>
            <a:endParaRPr lang="en-GB" sz="1700"/>
          </a:p>
          <a:p>
            <a:pPr marL="0" indent="0">
              <a:buNone/>
            </a:pPr>
            <a:r>
              <a:rPr lang="en-GB" sz="4000" dirty="0">
                <a:solidFill>
                  <a:schemeClr val="accent6">
                    <a:lumMod val="50000"/>
                  </a:schemeClr>
                </a:solidFill>
                <a:latin typeface="Sylfaen"/>
                <a:ea typeface="+mn-lt"/>
                <a:cs typeface="+mn-lt"/>
              </a:rPr>
              <a:t>Since the industrial revolution, humankind has been following a linear model of production and consumption. Raw materials have been transformed into goods that are afterward sold, used and turned into waste that has been many times unconsciously discarded and managed.</a:t>
            </a:r>
          </a:p>
          <a:p>
            <a:pPr marL="0" indent="0">
              <a:buNone/>
            </a:pPr>
            <a:r>
              <a:rPr lang="en-GB" sz="4000" dirty="0">
                <a:solidFill>
                  <a:schemeClr val="accent6">
                    <a:lumMod val="50000"/>
                  </a:schemeClr>
                </a:solidFill>
                <a:latin typeface="Sylfaen"/>
                <a:ea typeface="+mn-lt"/>
                <a:cs typeface="+mn-lt"/>
              </a:rPr>
              <a:t>On the opposite, the circular economy is an industrial model that is regenerative by intention and design and aims to improve resources’ performance and fight the volatility that climate change might bring to businesses. It has benefits that are operational as well as strategic and brings together a huge potential for value creation within the economical, business, environmental and societal spheres.</a:t>
            </a:r>
          </a:p>
          <a:p>
            <a:pPr marL="0" indent="0">
              <a:buNone/>
            </a:pPr>
            <a:r>
              <a:rPr lang="en-US" sz="1700" dirty="0"/>
              <a:t/>
            </a:r>
            <a:br>
              <a:rPr lang="en-US" sz="1700" dirty="0"/>
            </a:br>
            <a:endParaRPr lang="en-US" sz="4000">
              <a:solidFill>
                <a:schemeClr val="accent6">
                  <a:lumMod val="50000"/>
                </a:schemeClr>
              </a:solidFill>
              <a:latin typeface="Calibri"/>
              <a:ea typeface="+mn-lt"/>
              <a:cs typeface="+mn-lt"/>
            </a:endParaRPr>
          </a:p>
          <a:p>
            <a:endParaRPr lang="en-GB" dirty="0">
              <a:solidFill>
                <a:schemeClr val="accent6">
                  <a:lumMod val="50000"/>
                </a:schemeClr>
              </a:solidFill>
              <a:ea typeface="+mn-lt"/>
              <a:cs typeface="+mn-lt"/>
            </a:endParaRPr>
          </a:p>
        </p:txBody>
      </p:sp>
      <p:pic>
        <p:nvPicPr>
          <p:cNvPr id="7" name="Picture 7" descr="Diagram&#10;&#10;Description automatically generated">
            <a:extLst>
              <a:ext uri="{FF2B5EF4-FFF2-40B4-BE49-F238E27FC236}">
                <a16:creationId xmlns:a16="http://schemas.microsoft.com/office/drawing/2014/main" xmlns="" id="{A8B5BEE5-7872-4D60-BD48-B2E4F926B918}"/>
              </a:ext>
            </a:extLst>
          </p:cNvPr>
          <p:cNvPicPr>
            <a:picLocks noChangeAspect="1"/>
          </p:cNvPicPr>
          <p:nvPr/>
        </p:nvPicPr>
        <p:blipFill>
          <a:blip r:embed="rId2" cstate="print"/>
          <a:stretch>
            <a:fillRect/>
          </a:stretch>
        </p:blipFill>
        <p:spPr>
          <a:xfrm>
            <a:off x="1400313" y="2100529"/>
            <a:ext cx="2953026" cy="1795549"/>
          </a:xfrm>
          <a:prstGeom prst="rect">
            <a:avLst/>
          </a:prstGeom>
        </p:spPr>
      </p:pic>
    </p:spTree>
    <p:extLst>
      <p:ext uri="{BB962C8B-B14F-4D97-AF65-F5344CB8AC3E}">
        <p14:creationId xmlns:p14="http://schemas.microsoft.com/office/powerpoint/2010/main" xmlns="" val="16432093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294</Words>
  <Application>Microsoft Office PowerPoint</Application>
  <PresentationFormat>Custom</PresentationFormat>
  <Paragraphs>14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Circular economy</vt:lpstr>
      <vt:lpstr>Slide 2</vt:lpstr>
      <vt:lpstr>        The circular economy is a model of production and consumption that involves sharing, reusing, repairing, renovating and recycling existing materials and products as much as possible. In this way, the product life cycle is extended. In practice, this involves minimizing waste. When a product reaches the end of its life, the materials from which it is made are kept in the economy whenever possible. They can be used again and again, thus creating additional value. </vt:lpstr>
      <vt:lpstr>The circular economy is a framework of three principles, driven by design: Eliminate waste and pollution, Keep products and materials in use and Regenerate natural systems. It is based increasingly on renewable energy and materials, and it is accelerated by digital innovation. It is a resilient, distributed, diverse, and inclusive economic model. The circular economy is an economic concept often linked to the sustainable development, provision of the Sustainable Development Goals and the green economy but which goes further than the latter. Indeed, rather than only think to reduce the ecological and environmental impact of the industries and the amount of waste, it aims to transform our economy into one that is regenerative. In other words, the goal is to make the economy as circular as possible, by thinking to new processes and solutions for the optimization of resources, decoupling reliance on finite resources.</vt:lpstr>
      <vt:lpstr>The Principles Of The Circular Economy </vt:lpstr>
      <vt:lpstr>Slide 6</vt:lpstr>
      <vt:lpstr>Benefits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Andrei</cp:lastModifiedBy>
  <cp:revision>353</cp:revision>
  <dcterms:created xsi:type="dcterms:W3CDTF">2021-07-19T09:18:44Z</dcterms:created>
  <dcterms:modified xsi:type="dcterms:W3CDTF">2024-06-05T14:50:06Z</dcterms:modified>
</cp:coreProperties>
</file>